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60" r:id="rId4"/>
    <p:sldId id="266" r:id="rId5"/>
    <p:sldId id="267" r:id="rId6"/>
    <p:sldId id="268" r:id="rId7"/>
    <p:sldId id="269" r:id="rId8"/>
    <p:sldId id="263" r:id="rId9"/>
    <p:sldId id="270" r:id="rId10"/>
    <p:sldId id="259" r:id="rId11"/>
    <p:sldId id="262" r:id="rId12"/>
    <p:sldId id="271" r:id="rId13"/>
    <p:sldId id="264" r:id="rId14"/>
    <p:sldId id="272" r:id="rId15"/>
    <p:sldId id="274" r:id="rId16"/>
    <p:sldId id="265" r:id="rId17"/>
    <p:sldId id="275" r:id="rId18"/>
    <p:sldId id="276" r:id="rId19"/>
    <p:sldId id="277" r:id="rId20"/>
    <p:sldId id="278" r:id="rId21"/>
    <p:sldId id="279" r:id="rId22"/>
    <p:sldId id="261" r:id="rId23"/>
    <p:sldId id="280"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napToObjects="1">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11"/>
          </p:nvPr>
        </p:nvSpPr>
        <p:spPr/>
        <p:txBody>
          <a:bodyPr/>
          <a:lstStyle/>
          <a:p>
            <a:endParaRPr lang="en-US"/>
          </a:p>
        </p:txBody>
      </p:sp>
      <p:sp>
        <p:nvSpPr>
          <p:cNvPr id="6" name="5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8" name="7 Marcador de pie de página"/>
          <p:cNvSpPr>
            <a:spLocks noGrp="1"/>
          </p:cNvSpPr>
          <p:nvPr>
            <p:ph type="ftr" sz="quarter" idx="11"/>
          </p:nvPr>
        </p:nvSpPr>
        <p:spPr/>
        <p:txBody>
          <a:bodyPr/>
          <a:lstStyle/>
          <a:p>
            <a:endParaRPr lang="en-US"/>
          </a:p>
        </p:txBody>
      </p:sp>
      <p:sp>
        <p:nvSpPr>
          <p:cNvPr id="9" name="8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4" name="3 Marcador de pie de página"/>
          <p:cNvSpPr>
            <a:spLocks noGrp="1"/>
          </p:cNvSpPr>
          <p:nvPr>
            <p:ph type="ftr" sz="quarter" idx="11"/>
          </p:nvPr>
        </p:nvSpPr>
        <p:spPr/>
        <p:txBody>
          <a:bodyPr/>
          <a:lstStyle/>
          <a:p>
            <a:endParaRPr lang="en-US"/>
          </a:p>
        </p:txBody>
      </p:sp>
      <p:sp>
        <p:nvSpPr>
          <p:cNvPr id="5" name="4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3" name="2 Marcador de pie de página"/>
          <p:cNvSpPr>
            <a:spLocks noGrp="1"/>
          </p:cNvSpPr>
          <p:nvPr>
            <p:ph type="ftr" sz="quarter" idx="11"/>
          </p:nvPr>
        </p:nvSpPr>
        <p:spPr/>
        <p:txBody>
          <a:bodyPr/>
          <a:lstStyle/>
          <a:p>
            <a:endParaRPr lang="en-US"/>
          </a:p>
        </p:txBody>
      </p:sp>
      <p:sp>
        <p:nvSpPr>
          <p:cNvPr id="4" name="3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1C47EE25-3591-114B-9D2F-0CD745756209}" type="datetimeFigureOut">
              <a:rPr lang="en-US" smtClean="0"/>
              <a:pPr/>
              <a:t>2/17/2011</a:t>
            </a:fld>
            <a:endParaRPr lang="en-US"/>
          </a:p>
        </p:txBody>
      </p:sp>
      <p:sp>
        <p:nvSpPr>
          <p:cNvPr id="6" name="5 Marcador de pie de página"/>
          <p:cNvSpPr>
            <a:spLocks noGrp="1"/>
          </p:cNvSpPr>
          <p:nvPr>
            <p:ph type="ftr" sz="quarter" idx="11"/>
          </p:nvPr>
        </p:nvSpPr>
        <p:spPr/>
        <p:txBody>
          <a:bodyPr/>
          <a:lstStyle/>
          <a:p>
            <a:endParaRPr lang="en-US"/>
          </a:p>
        </p:txBody>
      </p:sp>
      <p:sp>
        <p:nvSpPr>
          <p:cNvPr id="7" name="6 Marcador de número de diapositiva"/>
          <p:cNvSpPr>
            <a:spLocks noGrp="1"/>
          </p:cNvSpPr>
          <p:nvPr>
            <p:ph type="sldNum" sz="quarter" idx="12"/>
          </p:nvPr>
        </p:nvSpPr>
        <p:spPr/>
        <p:txBody>
          <a:bodyPr/>
          <a:lstStyle/>
          <a:p>
            <a:fld id="{650DD4D0-EA37-0547-8C06-41E71991CF8B}" type="slidenum">
              <a:rPr lang="en-US" smtClean="0"/>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7EE25-3591-114B-9D2F-0CD745756209}" type="datetimeFigureOut">
              <a:rPr lang="en-US" smtClean="0"/>
              <a:pPr/>
              <a:t>2/17/2011</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0DD4D0-EA37-0547-8C06-41E71991CF8B}" type="slidenum">
              <a:rPr lang="en-US" smtClean="0"/>
              <a:pPr/>
              <a:t>‹Nº›</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066801"/>
            <a:ext cx="7772400" cy="1523999"/>
          </a:xfrm>
        </p:spPr>
        <p:txBody>
          <a:bodyPr>
            <a:noAutofit/>
          </a:bodyPr>
          <a:lstStyle/>
          <a:p>
            <a:r>
              <a:rPr lang="es-ES_tradnl" sz="5400" i="1" dirty="0" smtClean="0">
                <a:latin typeface="Monotype Corsiva" pitchFamily="66" charset="0"/>
              </a:rPr>
              <a:t>“</a:t>
            </a:r>
            <a:r>
              <a:rPr lang="es-ES_tradnl" sz="4000" i="1" dirty="0" smtClean="0">
                <a:latin typeface="Monotype Corsiva" pitchFamily="66" charset="0"/>
              </a:rPr>
              <a:t>LA SUJECIÓN DE LA MUJER </a:t>
            </a:r>
            <a:br>
              <a:rPr lang="es-ES_tradnl" sz="4000" i="1" dirty="0" smtClean="0">
                <a:latin typeface="Monotype Corsiva" pitchFamily="66" charset="0"/>
              </a:rPr>
            </a:br>
            <a:r>
              <a:rPr lang="es-ES_tradnl" sz="4000" i="1" dirty="0" smtClean="0">
                <a:latin typeface="Monotype Corsiva" pitchFamily="66" charset="0"/>
              </a:rPr>
              <a:t>un ensayo para la lucha política</a:t>
            </a:r>
            <a:r>
              <a:rPr lang="es-ES_tradnl" sz="5400" i="1" dirty="0" smtClean="0">
                <a:latin typeface="Monotype Corsiva" pitchFamily="66" charset="0"/>
              </a:rPr>
              <a:t>”</a:t>
            </a:r>
            <a:endParaRPr lang="es-ES_tradnl" sz="5400" i="1" dirty="0">
              <a:latin typeface="Monotype Corsiva" pitchFamily="66" charset="0"/>
            </a:endParaRPr>
          </a:p>
        </p:txBody>
      </p:sp>
      <p:sp>
        <p:nvSpPr>
          <p:cNvPr id="3" name="Subtitle 2"/>
          <p:cNvSpPr>
            <a:spLocks noGrp="1"/>
          </p:cNvSpPr>
          <p:nvPr>
            <p:ph type="subTitle" idx="1"/>
          </p:nvPr>
        </p:nvSpPr>
        <p:spPr/>
        <p:txBody>
          <a:bodyPr/>
          <a:lstStyle/>
          <a:p>
            <a:r>
              <a:rPr lang="en-US" dirty="0" smtClean="0"/>
              <a:t>John Stuart Mill</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Harriet Brown</a:t>
            </a:r>
            <a:endParaRPr lang="en-US" dirty="0"/>
          </a:p>
        </p:txBody>
      </p:sp>
      <p:pic>
        <p:nvPicPr>
          <p:cNvPr id="4" name="Content Placeholder 3" descr="free-vector-art-boder-frame-scrolls-florals-ornate.gif"/>
          <p:cNvPicPr>
            <a:picLocks noGrp="1" noChangeAspect="1"/>
          </p:cNvPicPr>
          <p:nvPr>
            <p:ph idx="1"/>
          </p:nvPr>
        </p:nvPicPr>
        <p:blipFill>
          <a:blip r:embed="rId2"/>
          <a:stretch>
            <a:fillRect/>
          </a:stretch>
        </p:blipFill>
        <p:spPr>
          <a:xfrm>
            <a:off x="2309018" y="1600200"/>
            <a:ext cx="4525963" cy="4525963"/>
          </a:xfrm>
        </p:spPr>
      </p:pic>
      <p:sp>
        <p:nvSpPr>
          <p:cNvPr id="5" name="TextBox 4"/>
          <p:cNvSpPr txBox="1"/>
          <p:nvPr/>
        </p:nvSpPr>
        <p:spPr>
          <a:xfrm>
            <a:off x="4724400" y="1600200"/>
            <a:ext cx="1905000" cy="369332"/>
          </a:xfrm>
          <a:prstGeom prst="rect">
            <a:avLst/>
          </a:prstGeom>
          <a:solidFill>
            <a:schemeClr val="bg1"/>
          </a:solidFill>
        </p:spPr>
        <p:txBody>
          <a:bodyPr wrap="square" rtlCol="0">
            <a:spAutoFit/>
          </a:bodyPr>
          <a:lstStyle/>
          <a:p>
            <a:endParaRPr lang="en-US" dirty="0">
              <a:ln>
                <a:solidFill>
                  <a:schemeClr val="bg1"/>
                </a:solidFill>
              </a:ln>
              <a:solidFill>
                <a:srgbClr val="FFFFFF"/>
              </a:solidFill>
            </a:endParaRPr>
          </a:p>
        </p:txBody>
      </p:sp>
      <p:sp>
        <p:nvSpPr>
          <p:cNvPr id="6" name="TextBox 5"/>
          <p:cNvSpPr txBox="1"/>
          <p:nvPr/>
        </p:nvSpPr>
        <p:spPr>
          <a:xfrm>
            <a:off x="5257800" y="1969532"/>
            <a:ext cx="1371600" cy="369332"/>
          </a:xfrm>
          <a:prstGeom prst="rect">
            <a:avLst/>
          </a:prstGeom>
          <a:solidFill>
            <a:srgbClr val="FFFFFF"/>
          </a:solidFill>
        </p:spPr>
        <p:txBody>
          <a:bodyPr wrap="square" rtlCol="0">
            <a:spAutoFit/>
          </a:bodyPr>
          <a:lstStyle/>
          <a:p>
            <a:endParaRPr lang="en-US" dirty="0">
              <a:solidFill>
                <a:schemeClr val="bg1"/>
              </a:solidFill>
            </a:endParaRPr>
          </a:p>
        </p:txBody>
      </p:sp>
      <p:sp>
        <p:nvSpPr>
          <p:cNvPr id="7" name="TextBox 6"/>
          <p:cNvSpPr txBox="1"/>
          <p:nvPr/>
        </p:nvSpPr>
        <p:spPr>
          <a:xfrm>
            <a:off x="4495800" y="1600200"/>
            <a:ext cx="762000" cy="369332"/>
          </a:xfrm>
          <a:prstGeom prst="rect">
            <a:avLst/>
          </a:prstGeom>
          <a:solidFill>
            <a:srgbClr val="FFFFFF"/>
          </a:solidFill>
        </p:spPr>
        <p:txBody>
          <a:bodyPr wrap="square" rtlCol="0">
            <a:spAutoFit/>
          </a:bodyPr>
          <a:lstStyle/>
          <a:p>
            <a:endParaRPr lang="en-US" dirty="0"/>
          </a:p>
        </p:txBody>
      </p:sp>
      <p:sp>
        <p:nvSpPr>
          <p:cNvPr id="8" name="TextBox 7"/>
          <p:cNvSpPr txBox="1"/>
          <p:nvPr/>
        </p:nvSpPr>
        <p:spPr>
          <a:xfrm>
            <a:off x="5943600" y="2338864"/>
            <a:ext cx="891381" cy="1569660"/>
          </a:xfrm>
          <a:prstGeom prst="rect">
            <a:avLst/>
          </a:prstGeom>
          <a:solidFill>
            <a:srgbClr val="FFFFFF"/>
          </a:solidFill>
        </p:spPr>
        <p:txBody>
          <a:bodyPr wrap="square" rtlCol="0">
            <a:spAutoFit/>
          </a:bodyPr>
          <a:lstStyle/>
          <a:p>
            <a:endParaRPr lang="en-US" sz="9600" dirty="0">
              <a:solidFill>
                <a:srgbClr val="FFFFFF"/>
              </a:solidFill>
            </a:endParaRPr>
          </a:p>
        </p:txBody>
      </p:sp>
      <p:sp>
        <p:nvSpPr>
          <p:cNvPr id="9" name="TextBox 8"/>
          <p:cNvSpPr txBox="1"/>
          <p:nvPr/>
        </p:nvSpPr>
        <p:spPr>
          <a:xfrm>
            <a:off x="6096000" y="3908524"/>
            <a:ext cx="738981" cy="1569660"/>
          </a:xfrm>
          <a:prstGeom prst="rect">
            <a:avLst/>
          </a:prstGeom>
          <a:solidFill>
            <a:srgbClr val="FFFFFF"/>
          </a:solidFill>
        </p:spPr>
        <p:txBody>
          <a:bodyPr wrap="square" rtlCol="0">
            <a:spAutoFit/>
          </a:bodyPr>
          <a:lstStyle/>
          <a:p>
            <a:endParaRPr lang="en-US" sz="9600" dirty="0">
              <a:solidFill>
                <a:srgbClr val="FFFFFF"/>
              </a:solidFill>
            </a:endParaRPr>
          </a:p>
        </p:txBody>
      </p:sp>
      <p:sp>
        <p:nvSpPr>
          <p:cNvPr id="10" name="TextBox 9"/>
          <p:cNvSpPr txBox="1"/>
          <p:nvPr/>
        </p:nvSpPr>
        <p:spPr>
          <a:xfrm>
            <a:off x="5791200" y="4267200"/>
            <a:ext cx="1043781" cy="1569660"/>
          </a:xfrm>
          <a:prstGeom prst="rect">
            <a:avLst/>
          </a:prstGeom>
          <a:solidFill>
            <a:srgbClr val="FFFFFF"/>
          </a:solidFill>
        </p:spPr>
        <p:txBody>
          <a:bodyPr wrap="square" rtlCol="0">
            <a:spAutoFit/>
          </a:bodyPr>
          <a:lstStyle/>
          <a:p>
            <a:endParaRPr lang="en-US" sz="9600" dirty="0">
              <a:solidFill>
                <a:srgbClr val="FFFFFF"/>
              </a:solidFill>
            </a:endParaRPr>
          </a:p>
        </p:txBody>
      </p:sp>
      <p:sp>
        <p:nvSpPr>
          <p:cNvPr id="11" name="TextBox 10"/>
          <p:cNvSpPr txBox="1"/>
          <p:nvPr/>
        </p:nvSpPr>
        <p:spPr>
          <a:xfrm>
            <a:off x="5943600" y="4038600"/>
            <a:ext cx="152400" cy="369332"/>
          </a:xfrm>
          <a:prstGeom prst="rect">
            <a:avLst/>
          </a:prstGeom>
          <a:solidFill>
            <a:srgbClr val="FFFFFF"/>
          </a:solidFill>
        </p:spPr>
        <p:txBody>
          <a:bodyPr wrap="square" rtlCol="0">
            <a:spAutoFit/>
          </a:bodyPr>
          <a:lstStyle/>
          <a:p>
            <a:endParaRPr lang="en-US" dirty="0">
              <a:solidFill>
                <a:srgbClr val="FFFFFF"/>
              </a:solidFill>
            </a:endParaRPr>
          </a:p>
        </p:txBody>
      </p:sp>
      <p:sp>
        <p:nvSpPr>
          <p:cNvPr id="12" name="TextBox 11"/>
          <p:cNvSpPr txBox="1"/>
          <p:nvPr/>
        </p:nvSpPr>
        <p:spPr>
          <a:xfrm>
            <a:off x="4343400" y="5943600"/>
            <a:ext cx="2286000" cy="369332"/>
          </a:xfrm>
          <a:prstGeom prst="rect">
            <a:avLst/>
          </a:prstGeom>
          <a:solidFill>
            <a:srgbClr val="FFFFFF"/>
          </a:solidFill>
        </p:spPr>
        <p:txBody>
          <a:bodyPr wrap="square" rtlCol="0">
            <a:spAutoFit/>
          </a:bodyPr>
          <a:lstStyle/>
          <a:p>
            <a:endParaRPr lang="en-US" dirty="0">
              <a:solidFill>
                <a:srgbClr val="FFFFFF"/>
              </a:solidFill>
            </a:endParaRPr>
          </a:p>
        </p:txBody>
      </p:sp>
      <p:sp>
        <p:nvSpPr>
          <p:cNvPr id="13" name="TextBox 12"/>
          <p:cNvSpPr txBox="1"/>
          <p:nvPr/>
        </p:nvSpPr>
        <p:spPr>
          <a:xfrm>
            <a:off x="5486400" y="4876800"/>
            <a:ext cx="304800" cy="1569660"/>
          </a:xfrm>
          <a:prstGeom prst="rect">
            <a:avLst/>
          </a:prstGeom>
          <a:solidFill>
            <a:srgbClr val="FFFFFF"/>
          </a:solidFill>
        </p:spPr>
        <p:txBody>
          <a:bodyPr wrap="square" rtlCol="0">
            <a:spAutoFit/>
          </a:bodyPr>
          <a:lstStyle/>
          <a:p>
            <a:endParaRPr lang="en-US" sz="9600" dirty="0">
              <a:solidFill>
                <a:srgbClr val="FFFFFF"/>
              </a:solidFill>
            </a:endParaRPr>
          </a:p>
        </p:txBody>
      </p:sp>
      <p:sp>
        <p:nvSpPr>
          <p:cNvPr id="14" name="TextBox 13"/>
          <p:cNvSpPr txBox="1"/>
          <p:nvPr/>
        </p:nvSpPr>
        <p:spPr>
          <a:xfrm>
            <a:off x="4953000" y="5836860"/>
            <a:ext cx="1676400" cy="369332"/>
          </a:xfrm>
          <a:prstGeom prst="rect">
            <a:avLst/>
          </a:prstGeom>
          <a:solidFill>
            <a:srgbClr val="FFFFFF"/>
          </a:solidFill>
        </p:spPr>
        <p:txBody>
          <a:bodyPr wrap="square" rtlCol="0">
            <a:spAutoFit/>
          </a:bodyPr>
          <a:lstStyle/>
          <a:p>
            <a:endParaRPr lang="en-US" dirty="0"/>
          </a:p>
        </p:txBody>
      </p:sp>
      <p:sp>
        <p:nvSpPr>
          <p:cNvPr id="15" name="TextBox 14"/>
          <p:cNvSpPr txBox="1"/>
          <p:nvPr/>
        </p:nvSpPr>
        <p:spPr>
          <a:xfrm>
            <a:off x="3429000" y="5478184"/>
            <a:ext cx="1295400" cy="307777"/>
          </a:xfrm>
          <a:prstGeom prst="rect">
            <a:avLst/>
          </a:prstGeom>
          <a:noFill/>
        </p:spPr>
        <p:txBody>
          <a:bodyPr wrap="square" rtlCol="0">
            <a:spAutoFit/>
          </a:bodyPr>
          <a:lstStyle/>
          <a:p>
            <a:r>
              <a:rPr lang="en-US" sz="1400" dirty="0" smtClean="0"/>
              <a:t>Harriet Brown</a:t>
            </a:r>
            <a:endParaRPr lang="en-US" sz="1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Desafíos del feminismo del siglo XIX</a:t>
            </a:r>
            <a:endParaRPr lang="es-ES_tradnl" dirty="0"/>
          </a:p>
        </p:txBody>
      </p:sp>
      <p:sp>
        <p:nvSpPr>
          <p:cNvPr id="3" name="Content Placeholder 2"/>
          <p:cNvSpPr>
            <a:spLocks noGrp="1"/>
          </p:cNvSpPr>
          <p:nvPr>
            <p:ph idx="1"/>
          </p:nvPr>
        </p:nvSpPr>
        <p:spPr/>
        <p:txBody>
          <a:bodyPr>
            <a:normAutofit/>
          </a:bodyPr>
          <a:lstStyle/>
          <a:p>
            <a:pPr algn="just"/>
            <a:r>
              <a:rPr lang="es-ES_tradnl" dirty="0" smtClean="0"/>
              <a:t>¿</a:t>
            </a:r>
            <a:r>
              <a:rPr lang="es-ES_tradnl" dirty="0"/>
              <a:t>Cómo desarticular la ideología de la naturaleza diferente y complementaría de los sexos? </a:t>
            </a:r>
          </a:p>
          <a:p>
            <a:pPr algn="just"/>
            <a:r>
              <a:rPr lang="es-ES_tradnl" dirty="0"/>
              <a:t>¿Porqué tantas mujeres aceptan su inferioridad y un destino que no es producto de una elección personal sino del haber nacido mujeres, este orden social legitimado por la religión y la tradición</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La sujeción de la mujer en corpus teórico </a:t>
            </a:r>
            <a:r>
              <a:rPr lang="es-ES_tradnl" dirty="0" err="1"/>
              <a:t>m</a:t>
            </a:r>
            <a:r>
              <a:rPr lang="es-ES_tradnl" dirty="0" err="1" smtClean="0"/>
              <a:t>illeano</a:t>
            </a:r>
            <a:endParaRPr lang="es-ES_tradnl" dirty="0"/>
          </a:p>
        </p:txBody>
      </p:sp>
      <p:sp>
        <p:nvSpPr>
          <p:cNvPr id="3" name="Content Placeholder 2"/>
          <p:cNvSpPr>
            <a:spLocks noGrp="1"/>
          </p:cNvSpPr>
          <p:nvPr>
            <p:ph idx="1"/>
          </p:nvPr>
        </p:nvSpPr>
        <p:spPr/>
        <p:txBody>
          <a:bodyPr/>
          <a:lstStyle/>
          <a:p>
            <a:pPr algn="just"/>
            <a:r>
              <a:rPr lang="es-ES_tradnl" dirty="0" smtClean="0"/>
              <a:t>La obra no fue  considerada hasta después de los 60 por los estudiosos de </a:t>
            </a:r>
            <a:r>
              <a:rPr lang="es-ES_tradnl" dirty="0" err="1" smtClean="0"/>
              <a:t>J.S</a:t>
            </a:r>
            <a:r>
              <a:rPr lang="es-ES_tradnl" dirty="0" smtClean="0"/>
              <a:t>. </a:t>
            </a:r>
            <a:r>
              <a:rPr lang="es-ES_tradnl" dirty="0" err="1" smtClean="0"/>
              <a:t>Mill</a:t>
            </a:r>
            <a:r>
              <a:rPr lang="es-ES_tradnl" dirty="0" smtClean="0"/>
              <a:t>.</a:t>
            </a:r>
          </a:p>
          <a:p>
            <a:pPr algn="just"/>
            <a:r>
              <a:rPr lang="es-ES_tradnl" i="1" dirty="0" smtClean="0"/>
              <a:t>Lasujeción ha sido estudiada por el feminismo pero no ha incidido  con el resto de su obra</a:t>
            </a:r>
          </a:p>
          <a:p>
            <a:pPr algn="just"/>
            <a:r>
              <a:rPr lang="es-ES_tradnl" i="1" dirty="0" smtClean="0"/>
              <a:t>La sujeción utiliza conceptos esenciales  del utilitarismo como son: felicidad, justicia y libertad. (Fred, R. </a:t>
            </a:r>
            <a:r>
              <a:rPr lang="es-ES_tradnl" i="1" dirty="0" err="1" smtClean="0"/>
              <a:t>Berger</a:t>
            </a:r>
            <a:r>
              <a:rPr lang="es-ES_tradnl" i="1" dirty="0" smtClean="0"/>
              <a:t>)  </a:t>
            </a:r>
            <a:endParaRPr lang="es-ES_tradnl"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The subjection of women</a:t>
            </a:r>
            <a:endParaRPr lang="en-US" dirty="0"/>
          </a:p>
        </p:txBody>
      </p:sp>
      <p:sp>
        <p:nvSpPr>
          <p:cNvPr id="3" name="Content Placeholder 2"/>
          <p:cNvSpPr>
            <a:spLocks noGrp="1"/>
          </p:cNvSpPr>
          <p:nvPr>
            <p:ph idx="1"/>
          </p:nvPr>
        </p:nvSpPr>
        <p:spPr/>
        <p:txBody>
          <a:bodyPr>
            <a:normAutofit lnSpcReduction="10000"/>
          </a:bodyPr>
          <a:lstStyle/>
          <a:p>
            <a:pPr algn="just"/>
            <a:r>
              <a:rPr lang="es-ES_tradnl" dirty="0" smtClean="0"/>
              <a:t>Richard J Evans (historiador) Se convirtió en la Biblia de las feministas.</a:t>
            </a:r>
          </a:p>
          <a:p>
            <a:pPr algn="just"/>
            <a:endParaRPr lang="es-ES_tradnl" dirty="0" smtClean="0"/>
          </a:p>
          <a:p>
            <a:pPr algn="just"/>
            <a:r>
              <a:rPr lang="es-ES_tradnl" dirty="0" smtClean="0"/>
              <a:t>Elizabeth </a:t>
            </a:r>
            <a:r>
              <a:rPr lang="es-ES_tradnl" dirty="0" err="1" smtClean="0"/>
              <a:t>Cady</a:t>
            </a:r>
            <a:r>
              <a:rPr lang="es-ES_tradnl" dirty="0" smtClean="0"/>
              <a:t> S. (líder del movimiento sufragista) “Se trata de la primera respuesta de un hombre que se muestra capaz de ver y sentir todos los sutiles matices  y grados de los agravios hechos a la mujer, y el núcleo de su debilidad y degradación”.</a:t>
            </a:r>
          </a:p>
          <a:p>
            <a:pPr>
              <a:buNone/>
            </a:pPr>
            <a:endParaRPr lang="es-ES_trad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La lucha contra el prejuicio </a:t>
            </a:r>
            <a:endParaRPr lang="es-ES_tradnl" dirty="0"/>
          </a:p>
        </p:txBody>
      </p:sp>
      <p:sp>
        <p:nvSpPr>
          <p:cNvPr id="3" name="Content Placeholder 2"/>
          <p:cNvSpPr>
            <a:spLocks noGrp="1"/>
          </p:cNvSpPr>
          <p:nvPr>
            <p:ph idx="1"/>
          </p:nvPr>
        </p:nvSpPr>
        <p:spPr>
          <a:xfrm>
            <a:off x="457200" y="1417638"/>
            <a:ext cx="8229600" cy="4708525"/>
          </a:xfrm>
        </p:spPr>
        <p:txBody>
          <a:bodyPr>
            <a:noAutofit/>
          </a:bodyPr>
          <a:lstStyle/>
          <a:p>
            <a:pPr algn="just"/>
            <a:r>
              <a:rPr lang="es-ES_tradnl" sz="2400" dirty="0" smtClean="0"/>
              <a:t>“El principio que regula las actuales relaciones entre los sexos _la subordinación legal de un sexo al otro- es injusto en sí mismo y actualmente uno de los principales obstáculos para el progreso de la humanidad”</a:t>
            </a:r>
          </a:p>
          <a:p>
            <a:pPr algn="just">
              <a:buNone/>
            </a:pPr>
            <a:endParaRPr lang="es-ES_tradnl" sz="2400" dirty="0" smtClean="0"/>
          </a:p>
          <a:p>
            <a:pPr algn="just"/>
            <a:r>
              <a:rPr lang="es-ES_tradnl" sz="2400" dirty="0"/>
              <a:t>L</a:t>
            </a:r>
            <a:r>
              <a:rPr lang="es-ES_tradnl" sz="2400" dirty="0" smtClean="0"/>
              <a:t>a </a:t>
            </a:r>
            <a:r>
              <a:rPr lang="es-ES_tradnl" sz="2400" dirty="0"/>
              <a:t>fatalidad del nacimiento en las sociedades modernas ha sido abolida con la excepción de la subordinación de las </a:t>
            </a:r>
            <a:r>
              <a:rPr lang="es-ES_tradnl" sz="2400" dirty="0" smtClean="0"/>
              <a:t>mujeres.</a:t>
            </a:r>
          </a:p>
          <a:p>
            <a:pPr algn="just"/>
            <a:endParaRPr lang="es-ES_tradnl" sz="2400" dirty="0" smtClean="0"/>
          </a:p>
          <a:p>
            <a:pPr algn="just"/>
            <a:r>
              <a:rPr lang="es-ES_tradnl" sz="2400" dirty="0"/>
              <a:t>Las leyes e instituciones eligen a que dedicarán su </a:t>
            </a:r>
            <a:r>
              <a:rPr lang="es-ES_tradnl" sz="2400" dirty="0" smtClean="0"/>
              <a:t>vida y les prohíben el  acceso a la educación a trabajos no proletarizados, a la participación política</a:t>
            </a:r>
          </a:p>
          <a:p>
            <a:pPr algn="just"/>
            <a:endParaRPr lang="es-ES_tradnl" sz="2400" dirty="0" smtClean="0"/>
          </a:p>
          <a:p>
            <a:pPr algn="just">
              <a:buNone/>
            </a:pPr>
            <a:endParaRPr lang="es-ES_tradnl" sz="24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Patriarcado</a:t>
            </a:r>
            <a:endParaRPr lang="es-ES_tradnl" dirty="0"/>
          </a:p>
        </p:txBody>
      </p:sp>
      <p:sp>
        <p:nvSpPr>
          <p:cNvPr id="3" name="Content Placeholder 2"/>
          <p:cNvSpPr>
            <a:spLocks noGrp="1"/>
          </p:cNvSpPr>
          <p:nvPr>
            <p:ph idx="1"/>
          </p:nvPr>
        </p:nvSpPr>
        <p:spPr/>
        <p:txBody>
          <a:bodyPr/>
          <a:lstStyle/>
          <a:p>
            <a:pPr algn="just"/>
            <a:r>
              <a:rPr lang="es-ES_tradnl" dirty="0" smtClean="0"/>
              <a:t>Sistema que institucionaliza y legitima la dominación de un sexo sobre otro.</a:t>
            </a:r>
          </a:p>
          <a:p>
            <a:pPr algn="just"/>
            <a:r>
              <a:rPr lang="es-ES_tradnl" dirty="0" smtClean="0"/>
              <a:t>Contradicción con el principio de la justicia</a:t>
            </a:r>
          </a:p>
          <a:p>
            <a:pPr algn="just"/>
            <a:r>
              <a:rPr lang="es-ES_tradnl" dirty="0" smtClean="0"/>
              <a:t>Todos tienen los mismos derechos humanos</a:t>
            </a:r>
          </a:p>
          <a:p>
            <a:pPr algn="just"/>
            <a:r>
              <a:rPr lang="es-ES_tradnl" dirty="0" smtClean="0"/>
              <a:t>Esfuerzo </a:t>
            </a:r>
            <a:r>
              <a:rPr lang="es-ES_tradnl" dirty="0"/>
              <a:t>y</a:t>
            </a:r>
            <a:r>
              <a:rPr lang="es-ES_tradnl" dirty="0" smtClean="0"/>
              <a:t> el mérito legitiman </a:t>
            </a:r>
            <a:r>
              <a:rPr lang="es-ES_tradnl" dirty="0"/>
              <a:t>las posiciones de </a:t>
            </a:r>
            <a:r>
              <a:rPr lang="es-ES_tradnl" dirty="0" smtClean="0"/>
              <a:t>poder.</a:t>
            </a:r>
          </a:p>
          <a:p>
            <a:pPr algn="just"/>
            <a:r>
              <a:rPr lang="es-ES_tradnl" dirty="0" smtClean="0"/>
              <a:t>Libertad e igualdad</a:t>
            </a:r>
          </a:p>
          <a:p>
            <a:pPr algn="just"/>
            <a:endParaRPr lang="es-ES_tradnl"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lstStyle/>
          <a:p>
            <a:pPr algn="just"/>
            <a:r>
              <a:rPr lang="es-ES_tradnl" dirty="0" smtClean="0"/>
              <a:t>Hasta que las relaciones entre las mujeres y los hombres no dejen de ser injustas no cree que sea posible que las otras relaciones sean justas y libres.</a:t>
            </a:r>
          </a:p>
          <a:p>
            <a:pPr algn="just"/>
            <a:r>
              <a:rPr lang="es-ES_tradnl" dirty="0" smtClean="0"/>
              <a:t>Hume, Rousseau, Kant. (lógico el poder de los varones)</a:t>
            </a:r>
          </a:p>
          <a:p>
            <a:pPr algn="just"/>
            <a:r>
              <a:rPr lang="es-ES_tradnl" dirty="0" err="1" smtClean="0"/>
              <a:t>Poullaine</a:t>
            </a:r>
            <a:r>
              <a:rPr lang="es-ES_tradnl" dirty="0" smtClean="0"/>
              <a:t> de la Barre. La desigualdad de los sexos prejuicio de prejuicios.</a:t>
            </a:r>
            <a:endParaRPr lang="es-ES_trad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lgn="just"/>
            <a:r>
              <a:rPr lang="es-ES_tradnl" dirty="0" smtClean="0"/>
              <a:t>Miller. tuvo </a:t>
            </a:r>
            <a:r>
              <a:rPr lang="es-ES_tradnl" dirty="0"/>
              <a:t>que enfrentar la inutilidad del </a:t>
            </a:r>
            <a:r>
              <a:rPr lang="es-ES_tradnl" dirty="0" smtClean="0"/>
              <a:t>razonamiento ante un principio de justicia</a:t>
            </a:r>
          </a:p>
          <a:p>
            <a:pPr algn="just"/>
            <a:endParaRPr lang="es-ES_tradnl" dirty="0" smtClean="0"/>
          </a:p>
          <a:p>
            <a:pPr algn="just"/>
            <a:r>
              <a:rPr lang="es-ES_tradnl" dirty="0" smtClean="0"/>
              <a:t>Todos los hombres señala sin importar cuales sean sus cualidades tienen poder sobre las mujeres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Dificultades a las que se enfrenta el filósofo</a:t>
            </a:r>
            <a:endParaRPr lang="es-ES_tradnl" dirty="0"/>
          </a:p>
        </p:txBody>
      </p:sp>
      <p:sp>
        <p:nvSpPr>
          <p:cNvPr id="3" name="Content Placeholder 2"/>
          <p:cNvSpPr>
            <a:spLocks noGrp="1"/>
          </p:cNvSpPr>
          <p:nvPr>
            <p:ph idx="1"/>
          </p:nvPr>
        </p:nvSpPr>
        <p:spPr/>
        <p:txBody>
          <a:bodyPr/>
          <a:lstStyle/>
          <a:p>
            <a:r>
              <a:rPr lang="es-ES_tradnl" dirty="0" smtClean="0"/>
              <a:t>Psicológica. Entre más contundentes son los argumentos racionales contra el prejuicio más parece ganar estabilidad</a:t>
            </a:r>
          </a:p>
          <a:p>
            <a:endParaRPr lang="es-ES_tradnl" dirty="0" smtClean="0"/>
          </a:p>
          <a:p>
            <a:r>
              <a:rPr lang="es-ES_tradnl" dirty="0" smtClean="0"/>
              <a:t>Contra toda lógica las mujeres deben probar que no son inferiores</a:t>
            </a:r>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endParaRPr lang="en-US" dirty="0"/>
          </a:p>
        </p:txBody>
      </p:sp>
      <p:sp>
        <p:nvSpPr>
          <p:cNvPr id="3" name="Content Placeholder 2"/>
          <p:cNvSpPr>
            <a:spLocks noGrp="1"/>
          </p:cNvSpPr>
          <p:nvPr>
            <p:ph idx="1"/>
          </p:nvPr>
        </p:nvSpPr>
        <p:spPr>
          <a:xfrm>
            <a:off x="457200" y="990600"/>
            <a:ext cx="8229600" cy="5135563"/>
          </a:xfrm>
        </p:spPr>
        <p:txBody>
          <a:bodyPr/>
          <a:lstStyle/>
          <a:p>
            <a:r>
              <a:rPr lang="es-ES_tradnl" dirty="0" smtClean="0"/>
              <a:t>Patriarcado</a:t>
            </a:r>
          </a:p>
          <a:p>
            <a:pPr>
              <a:buNone/>
            </a:pPr>
            <a:endParaRPr lang="es-ES_tradnl" dirty="0" smtClean="0"/>
          </a:p>
          <a:p>
            <a:r>
              <a:rPr lang="es-ES_tradnl" dirty="0" smtClean="0"/>
              <a:t>Dominación de un sexo sobre el otro</a:t>
            </a:r>
          </a:p>
          <a:p>
            <a:endParaRPr lang="es-ES_tradnl" dirty="0" smtClean="0"/>
          </a:p>
          <a:p>
            <a:r>
              <a:rPr lang="es-ES_tradnl" dirty="0" smtClean="0"/>
              <a:t>Aparece como algo natural y algo que las mujeres </a:t>
            </a:r>
            <a:r>
              <a:rPr lang="es-ES_tradnl" dirty="0" err="1" smtClean="0"/>
              <a:t>conscienten</a:t>
            </a:r>
            <a:endParaRPr lang="es-ES_trad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s-ES_tradnl" sz="2400" dirty="0" smtClean="0"/>
              <a:t>Objetivo. Explicar el ensayo de “La sujeción de la mujer” de </a:t>
            </a:r>
            <a:r>
              <a:rPr lang="es-ES_tradnl" sz="2400" dirty="0" err="1" smtClean="0"/>
              <a:t>Jhon</a:t>
            </a:r>
            <a:r>
              <a:rPr lang="es-ES_tradnl" sz="2400" dirty="0" smtClean="0"/>
              <a:t> S. </a:t>
            </a:r>
            <a:r>
              <a:rPr lang="es-ES_tradnl" sz="2400" dirty="0" err="1" smtClean="0"/>
              <a:t>Mill</a:t>
            </a:r>
            <a:r>
              <a:rPr lang="es-ES_tradnl" sz="2400" dirty="0" smtClean="0"/>
              <a:t> y su influencia en el feminismo</a:t>
            </a:r>
            <a:r>
              <a:rPr lang="en-US" sz="2400" dirty="0" smtClean="0"/>
              <a:t>.  </a:t>
            </a:r>
            <a:endParaRPr lang="en-US" sz="2400" dirty="0"/>
          </a:p>
        </p:txBody>
      </p:sp>
      <p:sp>
        <p:nvSpPr>
          <p:cNvPr id="3" name="Content Placeholder 2"/>
          <p:cNvSpPr>
            <a:spLocks noGrp="1"/>
          </p:cNvSpPr>
          <p:nvPr>
            <p:ph idx="1"/>
          </p:nvPr>
        </p:nvSpPr>
        <p:spPr/>
        <p:txBody>
          <a:bodyPr/>
          <a:lstStyle/>
          <a:p>
            <a:r>
              <a:rPr lang="en-US" dirty="0" err="1"/>
              <a:t>J</a:t>
            </a:r>
            <a:r>
              <a:rPr lang="en-US" dirty="0" err="1" smtClean="0"/>
              <a:t>hon</a:t>
            </a:r>
            <a:r>
              <a:rPr lang="en-US" dirty="0" smtClean="0"/>
              <a:t> Stuart Mill</a:t>
            </a:r>
            <a:endParaRPr lang="en-US" dirty="0"/>
          </a:p>
        </p:txBody>
      </p:sp>
      <p:pic>
        <p:nvPicPr>
          <p:cNvPr id="5" name="Picture 4" descr="JohnStuartMill_250x287.jpg"/>
          <p:cNvPicPr>
            <a:picLocks noChangeAspect="1"/>
          </p:cNvPicPr>
          <p:nvPr/>
        </p:nvPicPr>
        <p:blipFill>
          <a:blip r:embed="rId2"/>
          <a:stretch>
            <a:fillRect/>
          </a:stretch>
        </p:blipFill>
        <p:spPr>
          <a:xfrm>
            <a:off x="698500" y="2481263"/>
            <a:ext cx="3175000" cy="3644900"/>
          </a:xfrm>
          <a:prstGeom prst="rect">
            <a:avLst/>
          </a:prstGeom>
        </p:spPr>
      </p:pic>
      <p:sp>
        <p:nvSpPr>
          <p:cNvPr id="7" name="Rectangle 6"/>
          <p:cNvSpPr/>
          <p:nvPr/>
        </p:nvSpPr>
        <p:spPr>
          <a:xfrm>
            <a:off x="4114800" y="2481262"/>
            <a:ext cx="4572000" cy="2677656"/>
          </a:xfrm>
          <a:prstGeom prst="rect">
            <a:avLst/>
          </a:prstGeom>
        </p:spPr>
        <p:txBody>
          <a:bodyPr wrap="square">
            <a:spAutoFit/>
          </a:bodyPr>
          <a:lstStyle/>
          <a:p>
            <a:pPr algn="just"/>
            <a:r>
              <a:rPr lang="es-ES_tradnl" sz="2400" dirty="0" smtClean="0"/>
              <a:t>Nació en </a:t>
            </a:r>
            <a:r>
              <a:rPr lang="es-ES_tradnl" sz="2400" dirty="0"/>
              <a:t>L</a:t>
            </a:r>
            <a:r>
              <a:rPr lang="es-ES_tradnl" sz="2400" dirty="0" smtClean="0"/>
              <a:t>ondres en 1806.</a:t>
            </a:r>
          </a:p>
          <a:p>
            <a:pPr algn="just"/>
            <a:r>
              <a:rPr lang="es-ES_tradnl" sz="2400" dirty="0" smtClean="0"/>
              <a:t>Educación:</a:t>
            </a:r>
          </a:p>
          <a:p>
            <a:pPr algn="just"/>
            <a:r>
              <a:rPr lang="es-ES_tradnl" sz="2400" dirty="0" smtClean="0"/>
              <a:t>Filósofo, político, economista,  representante de la escuela económica clásica y teórico del utilitarismo.</a:t>
            </a:r>
          </a:p>
          <a:p>
            <a:pPr algn="just"/>
            <a:endParaRPr/>
          </a:p>
          <a:p>
            <a:endParaRPr lang="en-US" dirty="0"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t>
            </a:r>
            <a:r>
              <a:rPr lang="es-ES_tradnl" dirty="0" smtClean="0"/>
              <a:t>Qué tiene de diferente esta dominación?</a:t>
            </a:r>
            <a:endParaRPr lang="es-ES_tradnl" dirty="0"/>
          </a:p>
        </p:txBody>
      </p:sp>
      <p:sp>
        <p:nvSpPr>
          <p:cNvPr id="3" name="Content Placeholder 2"/>
          <p:cNvSpPr>
            <a:spLocks noGrp="1"/>
          </p:cNvSpPr>
          <p:nvPr>
            <p:ph idx="1"/>
          </p:nvPr>
        </p:nvSpPr>
        <p:spPr>
          <a:xfrm>
            <a:off x="457200" y="2743200"/>
            <a:ext cx="8229600" cy="3382963"/>
          </a:xfrm>
        </p:spPr>
        <p:txBody>
          <a:bodyPr/>
          <a:lstStyle/>
          <a:p>
            <a:r>
              <a:rPr lang="es-ES_tradnl" dirty="0" smtClean="0"/>
              <a:t>El caso de dominación contra las mujeres es diferente a cualquier otro tipo de dominación porque no sólo exigen los hombres sus servicios y obediencia, también quieren sus sentimientos.</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La educación </a:t>
            </a:r>
            <a:endParaRPr lang="en-US" dirty="0"/>
          </a:p>
        </p:txBody>
      </p:sp>
      <p:sp>
        <p:nvSpPr>
          <p:cNvPr id="3" name="Content Placeholder 2"/>
          <p:cNvSpPr>
            <a:spLocks noGrp="1"/>
          </p:cNvSpPr>
          <p:nvPr>
            <p:ph idx="1"/>
          </p:nvPr>
        </p:nvSpPr>
        <p:spPr/>
        <p:txBody>
          <a:bodyPr/>
          <a:lstStyle/>
          <a:p>
            <a:r>
              <a:rPr lang="es-ES_tradnl" dirty="0" smtClean="0"/>
              <a:t>La educación ha sido el camino para lograr esta esclavitud, desde niñas las mujeres  son educadas para conducirse de manera diferente a los hombres, a someterse y vivir para los demás y a desarrollar su vida en el ámbito de lo privado.</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dirty="0" smtClean="0"/>
              <a:t>La ideología de la naturaleza diferente y complementaria de los sexos</a:t>
            </a:r>
            <a:endParaRPr lang="es-ES_tradnl" dirty="0"/>
          </a:p>
        </p:txBody>
      </p:sp>
      <p:sp>
        <p:nvSpPr>
          <p:cNvPr id="3" name="Content Placeholder 2"/>
          <p:cNvSpPr>
            <a:spLocks noGrp="1"/>
          </p:cNvSpPr>
          <p:nvPr>
            <p:ph idx="1"/>
          </p:nvPr>
        </p:nvSpPr>
        <p:spPr/>
        <p:txBody>
          <a:bodyPr/>
          <a:lstStyle/>
          <a:p>
            <a:r>
              <a:rPr lang="es-ES_tradnl" dirty="0" smtClean="0"/>
              <a:t>Discurso de la inferioridad</a:t>
            </a:r>
          </a:p>
          <a:p>
            <a:r>
              <a:rPr lang="es-ES_tradnl" dirty="0" smtClean="0"/>
              <a:t>1º La mujer carece de inteligencia, y cualidades  físicas,  y morales</a:t>
            </a:r>
          </a:p>
          <a:p>
            <a:r>
              <a:rPr lang="es-ES_tradnl" dirty="0" smtClean="0"/>
              <a:t>2º Enaltece sus cualidades de virtud, abnegación, bondad, las cuales deben ser protegidas.</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Desmantelar el patriarcado</a:t>
            </a:r>
            <a:endParaRPr lang="es-ES_tradnl" dirty="0"/>
          </a:p>
        </p:txBody>
      </p:sp>
      <p:sp>
        <p:nvSpPr>
          <p:cNvPr id="3" name="Content Placeholder 2"/>
          <p:cNvSpPr>
            <a:spLocks noGrp="1"/>
          </p:cNvSpPr>
          <p:nvPr>
            <p:ph idx="1"/>
          </p:nvPr>
        </p:nvSpPr>
        <p:spPr/>
        <p:txBody>
          <a:bodyPr/>
          <a:lstStyle/>
          <a:p>
            <a:r>
              <a:rPr lang="es-ES_tradnl" dirty="0" smtClean="0"/>
              <a:t>Para desmantelar el patriarcado Mills se basa en tres argumentos</a:t>
            </a:r>
          </a:p>
          <a:p>
            <a:r>
              <a:rPr lang="es-ES_tradnl" dirty="0" smtClean="0"/>
              <a:t>Argumento Agnóstico</a:t>
            </a:r>
          </a:p>
          <a:p>
            <a:r>
              <a:rPr lang="es-ES_tradnl" dirty="0" smtClean="0"/>
              <a:t>Argumento Empírico</a:t>
            </a:r>
          </a:p>
          <a:p>
            <a:r>
              <a:rPr lang="es-ES_tradnl" dirty="0" smtClean="0"/>
              <a:t>Universalización de la Naturaleza humana</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lstStyle/>
          <a:p>
            <a:pPr algn="ctr">
              <a:buNone/>
            </a:pPr>
            <a:r>
              <a:rPr lang="es-MX" sz="4000" dirty="0" smtClean="0">
                <a:latin typeface="Monotype Corsiva" pitchFamily="66" charset="0"/>
              </a:rPr>
              <a:t>El argumento empírico</a:t>
            </a:r>
          </a:p>
          <a:p>
            <a:pPr algn="just"/>
            <a:r>
              <a:rPr lang="es-MX" dirty="0" smtClean="0"/>
              <a:t>En su afán de defender a la mujer, utiliza argumentos que se contradicen entre sí.</a:t>
            </a:r>
          </a:p>
          <a:p>
            <a:pPr algn="just">
              <a:buNone/>
            </a:pPr>
            <a:r>
              <a:rPr lang="es-MX" dirty="0" smtClean="0"/>
              <a:t>	1.- Recurre a la experiencia para entresacar ejemplos de mujeres (que habiendo recibido la educación adecuada o incluso sin recibirla), han desarrollado un brillante papel en trabajos tradicionalmente reservado para varones.</a:t>
            </a:r>
            <a:endParaRPr lang="es-MX" dirty="0"/>
          </a:p>
        </p:txBody>
      </p:sp>
      <p:pic>
        <p:nvPicPr>
          <p:cNvPr id="4" name="3 Imagen" descr="cientifica.jpg"/>
          <p:cNvPicPr>
            <a:picLocks noChangeAspect="1"/>
          </p:cNvPicPr>
          <p:nvPr/>
        </p:nvPicPr>
        <p:blipFill>
          <a:blip r:embed="rId2"/>
          <a:stretch>
            <a:fillRect/>
          </a:stretch>
        </p:blipFill>
        <p:spPr>
          <a:xfrm>
            <a:off x="4286248" y="4754528"/>
            <a:ext cx="2214578" cy="2103471"/>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428604"/>
            <a:ext cx="8229600" cy="5811847"/>
          </a:xfrm>
        </p:spPr>
        <p:txBody>
          <a:bodyPr/>
          <a:lstStyle/>
          <a:p>
            <a:r>
              <a:rPr lang="es-MX" dirty="0" smtClean="0"/>
              <a:t>Por otro lado Stuart </a:t>
            </a:r>
            <a:r>
              <a:rPr lang="es-MX" dirty="0" err="1" smtClean="0"/>
              <a:t>Mill</a:t>
            </a:r>
            <a:r>
              <a:rPr lang="es-MX" dirty="0" smtClean="0"/>
              <a:t> va a defender la utilidad para la sociedad de ciertos rasgos característicos del carácter “de hecho” de las mujeres.</a:t>
            </a:r>
          </a:p>
          <a:p>
            <a:pPr algn="just"/>
            <a:r>
              <a:rPr lang="es-MX" dirty="0" smtClean="0"/>
              <a:t>Rasgos o cualidades que aparecen complementarios a los de los varones.</a:t>
            </a:r>
          </a:p>
        </p:txBody>
      </p:sp>
      <p:pic>
        <p:nvPicPr>
          <p:cNvPr id="4" name="3 Imagen" descr="enfermera.jpg"/>
          <p:cNvPicPr>
            <a:picLocks noChangeAspect="1"/>
          </p:cNvPicPr>
          <p:nvPr/>
        </p:nvPicPr>
        <p:blipFill>
          <a:blip r:embed="rId2"/>
          <a:stretch>
            <a:fillRect/>
          </a:stretch>
        </p:blipFill>
        <p:spPr>
          <a:xfrm>
            <a:off x="5572132" y="3500438"/>
            <a:ext cx="2917052" cy="3071834"/>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pPr algn="just"/>
            <a:r>
              <a:rPr lang="es-MX" dirty="0" smtClean="0"/>
              <a:t>“La lucha contra un sistema de dominación no se libra solamente en la esfera de lo político, o en la esfera de la razón, sino en todo el entramado de relaciones que constituye la vida social” Teoría feminista.</a:t>
            </a:r>
          </a:p>
        </p:txBody>
      </p:sp>
      <p:pic>
        <p:nvPicPr>
          <p:cNvPr id="4" name="3 Imagen" descr="red.jpg"/>
          <p:cNvPicPr>
            <a:picLocks noChangeAspect="1"/>
          </p:cNvPicPr>
          <p:nvPr/>
        </p:nvPicPr>
        <p:blipFill>
          <a:blip r:embed="rId2"/>
          <a:stretch>
            <a:fillRect/>
          </a:stretch>
        </p:blipFill>
        <p:spPr>
          <a:xfrm>
            <a:off x="2128533" y="2940634"/>
            <a:ext cx="4943797" cy="3703076"/>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483245"/>
          </a:xfrm>
        </p:spPr>
        <p:txBody>
          <a:bodyPr/>
          <a:lstStyle/>
          <a:p>
            <a:pPr algn="just"/>
            <a:r>
              <a:rPr lang="es-MX" dirty="0" smtClean="0"/>
              <a:t>El argumento empírico, es el único capaz de probar a “la mayoría”, que el “carácter femenino” producto de la sociedad patriarcal, no es sino una deformación interesada de las potencialidades reales de la mujer o de cualquier ser humano.</a:t>
            </a:r>
            <a:endParaRPr lang="es-MX" dirty="0"/>
          </a:p>
        </p:txBody>
      </p:sp>
      <p:pic>
        <p:nvPicPr>
          <p:cNvPr id="4" name="3 Imagen" descr="machismo no es hembrismo.jpg"/>
          <p:cNvPicPr>
            <a:picLocks noChangeAspect="1"/>
          </p:cNvPicPr>
          <p:nvPr/>
        </p:nvPicPr>
        <p:blipFill>
          <a:blip r:embed="rId2"/>
          <a:stretch>
            <a:fillRect/>
          </a:stretch>
        </p:blipFill>
        <p:spPr>
          <a:xfrm>
            <a:off x="2428860" y="3643123"/>
            <a:ext cx="4572032" cy="2875695"/>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lnSpcReduction="10000"/>
          </a:bodyPr>
          <a:lstStyle/>
          <a:p>
            <a:pPr algn="ctr">
              <a:buNone/>
            </a:pPr>
            <a:r>
              <a:rPr lang="es-MX" sz="4000" dirty="0" smtClean="0">
                <a:latin typeface="Monotype Corsiva" pitchFamily="66" charset="0"/>
              </a:rPr>
              <a:t>El argumento de la universalidad de la condición humana</a:t>
            </a:r>
          </a:p>
          <a:p>
            <a:pPr algn="just">
              <a:buNone/>
            </a:pPr>
            <a:r>
              <a:rPr lang="es-MX" dirty="0" smtClean="0"/>
              <a:t>	Para </a:t>
            </a:r>
            <a:r>
              <a:rPr lang="es-MX" dirty="0" err="1" smtClean="0"/>
              <a:t>Mill</a:t>
            </a:r>
            <a:r>
              <a:rPr lang="es-MX" dirty="0" smtClean="0"/>
              <a:t>, todo lo que es cierto o verdadero respecto a la naturaleza y felicidad de los varones, lo es también para las mujeres.</a:t>
            </a:r>
          </a:p>
          <a:p>
            <a:pPr algn="just">
              <a:buNone/>
            </a:pPr>
            <a:r>
              <a:rPr lang="es-MX" dirty="0" smtClean="0"/>
              <a:t>	Las mujeres como miembros de la especie humana, tienen un derecho inalienable a la felicidad.</a:t>
            </a:r>
          </a:p>
          <a:p>
            <a:pPr algn="just">
              <a:buNone/>
            </a:pPr>
            <a:r>
              <a:rPr lang="es-MX" dirty="0" smtClean="0"/>
              <a:t>	La situación de las mujeres en el patriarcado se caracteriza por el constreñimiento sistemático de su individualidad.</a:t>
            </a:r>
          </a:p>
          <a:p>
            <a:pPr algn="just">
              <a:buNone/>
            </a:pPr>
            <a:endParaRPr lang="es-MX" dirty="0">
              <a:latin typeface="Monotype Corsiva" pitchFamily="66"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pPr algn="just">
              <a:buNone/>
            </a:pPr>
            <a:r>
              <a:rPr lang="es-MX" dirty="0" smtClean="0"/>
              <a:t>	Para </a:t>
            </a:r>
            <a:r>
              <a:rPr lang="es-MX" dirty="0" err="1" smtClean="0"/>
              <a:t>Mill</a:t>
            </a:r>
            <a:r>
              <a:rPr lang="es-MX" dirty="0" smtClean="0"/>
              <a:t>, el desenvolvimiento de las facultades humanas sólo se puede hacer desde la autonomía, y la autonomía personal exige una situación de igualdad entre todos los seres humanos.</a:t>
            </a:r>
            <a:endParaRPr lang="es-MX" dirty="0"/>
          </a:p>
        </p:txBody>
      </p:sp>
      <p:pic>
        <p:nvPicPr>
          <p:cNvPr id="4" name="3 Imagen" descr="gente feliz.jpg"/>
          <p:cNvPicPr>
            <a:picLocks noChangeAspect="1"/>
          </p:cNvPicPr>
          <p:nvPr/>
        </p:nvPicPr>
        <p:blipFill>
          <a:blip r:embed="rId2"/>
          <a:stretch>
            <a:fillRect/>
          </a:stretch>
        </p:blipFill>
        <p:spPr>
          <a:xfrm>
            <a:off x="3367087" y="2905340"/>
            <a:ext cx="4094815" cy="3220823"/>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James Mill</a:t>
            </a:r>
            <a:r>
              <a:rPr lang="en-US" dirty="0" smtClean="0"/>
              <a:t>, </a:t>
            </a:r>
            <a:endParaRPr lang="en-US" dirty="0"/>
          </a:p>
        </p:txBody>
      </p:sp>
      <p:sp>
        <p:nvSpPr>
          <p:cNvPr id="3" name="Content Placeholder 2"/>
          <p:cNvSpPr>
            <a:spLocks noGrp="1"/>
          </p:cNvSpPr>
          <p:nvPr>
            <p:ph idx="1"/>
          </p:nvPr>
        </p:nvSpPr>
        <p:spPr/>
        <p:txBody>
          <a:bodyPr/>
          <a:lstStyle/>
          <a:p>
            <a:pPr>
              <a:buNone/>
            </a:pPr>
            <a:r>
              <a:rPr lang="es-ES_tradnl" dirty="0" smtClean="0"/>
              <a:t> </a:t>
            </a:r>
            <a:endParaRPr lang="es-ES_tradnl" dirty="0"/>
          </a:p>
          <a:p>
            <a:endParaRPr lang="en-US" dirty="0"/>
          </a:p>
        </p:txBody>
      </p:sp>
      <p:pic>
        <p:nvPicPr>
          <p:cNvPr id="4" name="Picture 3" descr="jamesmill.jpg"/>
          <p:cNvPicPr>
            <a:picLocks noChangeAspect="1"/>
          </p:cNvPicPr>
          <p:nvPr/>
        </p:nvPicPr>
        <p:blipFill>
          <a:blip r:embed="rId2"/>
          <a:stretch>
            <a:fillRect/>
          </a:stretch>
        </p:blipFill>
        <p:spPr>
          <a:xfrm>
            <a:off x="685800" y="1686898"/>
            <a:ext cx="3200400" cy="4439265"/>
          </a:xfrm>
          <a:prstGeom prst="rect">
            <a:avLst/>
          </a:prstGeom>
        </p:spPr>
      </p:pic>
      <p:sp>
        <p:nvSpPr>
          <p:cNvPr id="6" name="TextBox 5"/>
          <p:cNvSpPr txBox="1"/>
          <p:nvPr/>
        </p:nvSpPr>
        <p:spPr>
          <a:xfrm>
            <a:off x="4495800" y="1905000"/>
            <a:ext cx="3657600" cy="3539431"/>
          </a:xfrm>
          <a:prstGeom prst="rect">
            <a:avLst/>
          </a:prstGeom>
          <a:noFill/>
        </p:spPr>
        <p:txBody>
          <a:bodyPr wrap="square" rtlCol="0">
            <a:spAutoFit/>
          </a:bodyPr>
          <a:lstStyle/>
          <a:p>
            <a:pPr algn="just"/>
            <a:r>
              <a:rPr lang="es-ES_tradnl" sz="2800" dirty="0" smtClean="0"/>
              <a:t>Historiador, economista y psicólogo escocés (1773-1836) James </a:t>
            </a:r>
            <a:r>
              <a:rPr lang="es-ES_tradnl" sz="2800" dirty="0" err="1" smtClean="0"/>
              <a:t>Mill</a:t>
            </a:r>
            <a:r>
              <a:rPr lang="es-ES_tradnl" sz="2800" dirty="0" smtClean="0"/>
              <a:t> desarrolló junto con Bentham  el utilitarismo y educó a su primogénito para continuarlo.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lstStyle/>
          <a:p>
            <a:pPr algn="just">
              <a:buNone/>
            </a:pPr>
            <a:r>
              <a:rPr lang="es-MX" dirty="0" smtClean="0"/>
              <a:t>	La autodeterminación requiere que uno sea un igual que los otros, que no esté sujeto o en situación de dependencia respecto a los demás, ya que sólo desde la igualdad, puede ejercerse la libertad para escoger el propio modo de existencia.</a:t>
            </a:r>
            <a:endParaRPr lang="es-MX" dirty="0"/>
          </a:p>
        </p:txBody>
      </p:sp>
      <p:pic>
        <p:nvPicPr>
          <p:cNvPr id="4" name="3 Imagen" descr="mujer feliz.jpg"/>
          <p:cNvPicPr>
            <a:picLocks noChangeAspect="1"/>
          </p:cNvPicPr>
          <p:nvPr/>
        </p:nvPicPr>
        <p:blipFill>
          <a:blip r:embed="rId2"/>
          <a:stretch>
            <a:fillRect/>
          </a:stretch>
        </p:blipFill>
        <p:spPr>
          <a:xfrm>
            <a:off x="4357686" y="3328226"/>
            <a:ext cx="2643206" cy="310662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pPr>
              <a:buNone/>
            </a:pPr>
            <a:r>
              <a:rPr lang="es-MX" dirty="0" smtClean="0"/>
              <a:t>	Es el derecho a la autonomía y a la libertad lo que funda la igualdad. En este sentido la igualdad de las mujeres es una exigencia tanto de la justicia como de la libertad.</a:t>
            </a:r>
          </a:p>
          <a:p>
            <a:pPr>
              <a:buNone/>
            </a:pPr>
            <a:r>
              <a:rPr lang="es-MX" dirty="0" smtClean="0"/>
              <a:t>	</a:t>
            </a:r>
            <a:r>
              <a:rPr lang="es-MX" dirty="0" err="1" smtClean="0"/>
              <a:t>Mill</a:t>
            </a:r>
            <a:r>
              <a:rPr lang="es-MX" dirty="0" smtClean="0"/>
              <a:t> insiste en que después de las necesidades materiales la libertad es la mayor necesidad del ser humano.</a:t>
            </a:r>
          </a:p>
          <a:p>
            <a:pPr>
              <a:buNone/>
            </a:pPr>
            <a:r>
              <a:rPr lang="es-MX" dirty="0" smtClean="0"/>
              <a:t>	En consecuencia, el mayor beneficiado de la emancipación de la mujer es la humanidad</a:t>
            </a:r>
            <a:endParaRPr lang="es-MX"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normAutofit/>
          </a:bodyPr>
          <a:lstStyle/>
          <a:p>
            <a:pPr algn="ctr">
              <a:buNone/>
            </a:pPr>
            <a:r>
              <a:rPr lang="es-MX" dirty="0" smtClean="0">
                <a:latin typeface="Monotype Corsiva" pitchFamily="66" charset="0"/>
              </a:rPr>
              <a:t>Argumentos sobre el feminismo y el progreso de la humanidad</a:t>
            </a:r>
          </a:p>
          <a:p>
            <a:pPr algn="just">
              <a:buNone/>
            </a:pPr>
            <a:r>
              <a:rPr lang="es-MX" dirty="0" smtClean="0"/>
              <a:t>¿Quién se beneficia de la emancipación de las mujeres?</a:t>
            </a:r>
          </a:p>
          <a:p>
            <a:pPr algn="just">
              <a:buNone/>
            </a:pPr>
            <a:r>
              <a:rPr lang="es-MX" dirty="0" smtClean="0"/>
              <a:t>	Las propias mujeres y la sociedad en su conjunto.</a:t>
            </a:r>
          </a:p>
          <a:p>
            <a:pPr algn="just">
              <a:buNone/>
            </a:pPr>
            <a:r>
              <a:rPr lang="es-MX" dirty="0" smtClean="0"/>
              <a:t>	“Hay mucha gente que, no bastándole que la desigualdad no se pueda sostener con justicia o legítimamente, exigirá que le demostremos las ventajas que se obtendrán aboliéndolas”</a:t>
            </a:r>
            <a:endParaRPr lang="es-MX"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pPr algn="ctr">
              <a:buNone/>
            </a:pPr>
            <a:r>
              <a:rPr lang="es-MX" dirty="0" smtClean="0">
                <a:latin typeface="Monotype Corsiva" pitchFamily="66" charset="0"/>
              </a:rPr>
              <a:t>El argumento de la competencia moral o la familia como escuela de igualdad</a:t>
            </a:r>
          </a:p>
          <a:p>
            <a:pPr algn="just">
              <a:buNone/>
            </a:pPr>
            <a:r>
              <a:rPr lang="es-MX" dirty="0" smtClean="0"/>
              <a:t>	Para </a:t>
            </a:r>
            <a:r>
              <a:rPr lang="es-MX" dirty="0" err="1" smtClean="0"/>
              <a:t>Mill</a:t>
            </a:r>
            <a:r>
              <a:rPr lang="es-MX" dirty="0" smtClean="0"/>
              <a:t>, la regeneración de la humanidad o el establecimiento de una auténtica democracia exige un notable cambio de del carácter humano, fundamentalmente un desarrollo de los sentimientos sociales y solidarios</a:t>
            </a:r>
            <a:endParaRPr lang="es-MX" dirty="0"/>
          </a:p>
        </p:txBody>
      </p:sp>
      <p:pic>
        <p:nvPicPr>
          <p:cNvPr id="4" name="3 Imagen" descr="solidaridad.jpg"/>
          <p:cNvPicPr>
            <a:picLocks noChangeAspect="1"/>
          </p:cNvPicPr>
          <p:nvPr/>
        </p:nvPicPr>
        <p:blipFill>
          <a:blip r:embed="rId2"/>
          <a:stretch>
            <a:fillRect/>
          </a:stretch>
        </p:blipFill>
        <p:spPr>
          <a:xfrm>
            <a:off x="3643306" y="3982568"/>
            <a:ext cx="3000396" cy="2622194"/>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lstStyle/>
          <a:p>
            <a:pPr algn="just">
              <a:buNone/>
            </a:pPr>
            <a:r>
              <a:rPr lang="es-MX" dirty="0" smtClean="0"/>
              <a:t>	</a:t>
            </a:r>
            <a:r>
              <a:rPr lang="es-MX" dirty="0" err="1" smtClean="0"/>
              <a:t>Mill</a:t>
            </a:r>
            <a:r>
              <a:rPr lang="es-MX" dirty="0" smtClean="0"/>
              <a:t> realiza una severa crítica de la familia patriarcal, ya que por un lado destruye los sentimientos sociales de las mujeres, al cerrarles la vía de la participación en la vida pública, la virtud de las mujeres se reduce al cuidado abnegado de su núcleo familiar.</a:t>
            </a:r>
            <a:endParaRPr lang="es-MX" dirty="0"/>
          </a:p>
        </p:txBody>
      </p:sp>
      <p:pic>
        <p:nvPicPr>
          <p:cNvPr id="4" name="3 Imagen" descr="niña con obligación.jpg"/>
          <p:cNvPicPr>
            <a:picLocks noChangeAspect="1"/>
          </p:cNvPicPr>
          <p:nvPr/>
        </p:nvPicPr>
        <p:blipFill>
          <a:blip r:embed="rId2"/>
          <a:stretch>
            <a:fillRect/>
          </a:stretch>
        </p:blipFill>
        <p:spPr>
          <a:xfrm>
            <a:off x="5214942" y="3786190"/>
            <a:ext cx="3086110" cy="3071810"/>
          </a:xfrm>
          <a:prstGeom prst="rect">
            <a:avLst/>
          </a:prstGeom>
        </p:spPr>
      </p:pic>
      <p:pic>
        <p:nvPicPr>
          <p:cNvPr id="5" name="4 Imagen" descr="machos.jpg"/>
          <p:cNvPicPr>
            <a:picLocks noChangeAspect="1"/>
          </p:cNvPicPr>
          <p:nvPr/>
        </p:nvPicPr>
        <p:blipFill>
          <a:blip r:embed="rId3"/>
          <a:stretch>
            <a:fillRect/>
          </a:stretch>
        </p:blipFill>
        <p:spPr>
          <a:xfrm>
            <a:off x="1071538" y="3786191"/>
            <a:ext cx="3286148" cy="2339972"/>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lstStyle/>
          <a:p>
            <a:pPr algn="ctr">
              <a:buNone/>
            </a:pPr>
            <a:r>
              <a:rPr lang="es-MX" dirty="0" smtClean="0">
                <a:latin typeface="Monotype Corsiva" pitchFamily="66" charset="0"/>
              </a:rPr>
              <a:t>El argumento de la competencia instrumental</a:t>
            </a:r>
          </a:p>
          <a:p>
            <a:pPr algn="just">
              <a:buNone/>
            </a:pPr>
            <a:r>
              <a:rPr lang="es-MX" dirty="0" smtClean="0"/>
              <a:t>2.Incremento de la capacidad o competencia instrumental de la sociedad, si se incentiva y estimula a las mujeres, del mismo modo que a los varones, para que desarrollen sus facultades naturales al máximo, se conseguirá “duplicar la suma de facultades intelectuales utilizables para un mejor servicio de la humanidad”</a:t>
            </a:r>
            <a:endParaRPr lang="es-MX"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mujeres trabajando.jpg"/>
          <p:cNvPicPr>
            <a:picLocks noGrp="1" noChangeAspect="1"/>
          </p:cNvPicPr>
          <p:nvPr>
            <p:ph idx="1"/>
          </p:nvPr>
        </p:nvPicPr>
        <p:blipFill>
          <a:blip r:embed="rId2"/>
          <a:stretch>
            <a:fillRect/>
          </a:stretch>
        </p:blipFill>
        <p:spPr>
          <a:xfrm>
            <a:off x="1857356" y="548202"/>
            <a:ext cx="5077427" cy="5238251"/>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8229600" cy="5340369"/>
          </a:xfrm>
        </p:spPr>
        <p:txBody>
          <a:bodyPr/>
          <a:lstStyle/>
          <a:p>
            <a:pPr algn="ctr">
              <a:buNone/>
            </a:pPr>
            <a:r>
              <a:rPr lang="es-MX" dirty="0" smtClean="0">
                <a:latin typeface="Monotype Corsiva" pitchFamily="66" charset="0"/>
              </a:rPr>
              <a:t>El Argumento de la Compañera</a:t>
            </a:r>
          </a:p>
          <a:p>
            <a:pPr algn="just">
              <a:buNone/>
            </a:pPr>
            <a:r>
              <a:rPr lang="es-MX" dirty="0" smtClean="0"/>
              <a:t>3. Una sentida apología de lo que puede llegar a ser la relación de pareja entre iguales.</a:t>
            </a:r>
          </a:p>
          <a:p>
            <a:pPr algn="just">
              <a:buNone/>
            </a:pPr>
            <a:r>
              <a:rPr lang="es-MX" dirty="0" smtClean="0"/>
              <a:t>	“La diferencia puede atraer pero lo que retiene es la semejanza; y los individuos pueden darse recíprocamente felicidad según sean más o menos semejantes entre sí”</a:t>
            </a:r>
            <a:endParaRPr lang="es-MX" dirty="0"/>
          </a:p>
        </p:txBody>
      </p:sp>
      <p:pic>
        <p:nvPicPr>
          <p:cNvPr id="4" name="3 Imagen" descr="pareja feliz.jpg"/>
          <p:cNvPicPr>
            <a:picLocks noChangeAspect="1"/>
          </p:cNvPicPr>
          <p:nvPr/>
        </p:nvPicPr>
        <p:blipFill>
          <a:blip r:embed="rId2"/>
          <a:stretch>
            <a:fillRect/>
          </a:stretch>
        </p:blipFill>
        <p:spPr>
          <a:xfrm>
            <a:off x="3428992" y="4541138"/>
            <a:ext cx="2143140" cy="2129576"/>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fontScale="92500" lnSpcReduction="10000"/>
          </a:bodyPr>
          <a:lstStyle/>
          <a:p>
            <a:pPr algn="ctr">
              <a:buNone/>
            </a:pPr>
            <a:r>
              <a:rPr lang="es-MX" dirty="0" smtClean="0">
                <a:latin typeface="Monotype Corsiva" pitchFamily="66" charset="0"/>
              </a:rPr>
              <a:t>Conclusión: La defensa del voto femenino en el parlamento.</a:t>
            </a:r>
          </a:p>
          <a:p>
            <a:pPr algn="just">
              <a:buNone/>
            </a:pPr>
            <a:r>
              <a:rPr lang="es-MX" dirty="0" smtClean="0"/>
              <a:t>	</a:t>
            </a:r>
            <a:r>
              <a:rPr lang="es-MX" dirty="0" err="1" smtClean="0"/>
              <a:t>Mill</a:t>
            </a:r>
            <a:r>
              <a:rPr lang="es-MX" dirty="0" smtClean="0"/>
              <a:t> ocupo un escaño en el Parlamento Inglés de 1865 a 1868.</a:t>
            </a:r>
          </a:p>
          <a:p>
            <a:pPr algn="just">
              <a:buNone/>
            </a:pPr>
            <a:r>
              <a:rPr lang="es-MX" dirty="0" smtClean="0"/>
              <a:t>	Primer candidato que incluyó el sufragio de las mujeres como parte de su programa electoral.</a:t>
            </a:r>
          </a:p>
          <a:p>
            <a:pPr algn="just">
              <a:buNone/>
            </a:pPr>
            <a:r>
              <a:rPr lang="es-MX" dirty="0" smtClean="0"/>
              <a:t>	“Quien no tiene derechos políticos tampoco tiene por que pagar impuestos”</a:t>
            </a:r>
          </a:p>
          <a:p>
            <a:pPr algn="just">
              <a:buNone/>
            </a:pPr>
            <a:r>
              <a:rPr lang="es-MX" dirty="0" smtClean="0"/>
              <a:t>	La enmienda fue derrotada por 73 votos a favor y 196 en contra.</a:t>
            </a:r>
          </a:p>
          <a:p>
            <a:pPr algn="just">
              <a:buNone/>
            </a:pPr>
            <a:r>
              <a:rPr lang="es-MX" dirty="0" smtClean="0"/>
              <a:t>	1869 aparece publicada “la sujeción de la mujer”.</a:t>
            </a:r>
          </a:p>
          <a:p>
            <a:pPr algn="just">
              <a:buNone/>
            </a:pPr>
            <a:r>
              <a:rPr lang="es-MX" smtClean="0"/>
              <a:t>	La </a:t>
            </a:r>
            <a:r>
              <a:rPr lang="es-MX" dirty="0" smtClean="0"/>
              <a:t>mujer británica conquistaría el derecho a votar en 1919.</a:t>
            </a:r>
            <a:endParaRPr lang="es-MX"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Utilitarismo</a:t>
            </a:r>
            <a:endParaRPr lang="es-ES_tradnl" dirty="0"/>
          </a:p>
        </p:txBody>
      </p:sp>
      <p:sp>
        <p:nvSpPr>
          <p:cNvPr id="3" name="Content Placeholder 2"/>
          <p:cNvSpPr>
            <a:spLocks noGrp="1"/>
          </p:cNvSpPr>
          <p:nvPr>
            <p:ph idx="1"/>
          </p:nvPr>
        </p:nvSpPr>
        <p:spPr/>
        <p:txBody>
          <a:bodyPr>
            <a:normAutofit/>
          </a:bodyPr>
          <a:lstStyle/>
          <a:p>
            <a:pPr algn="just"/>
            <a:r>
              <a:rPr lang="es-ES_tradnl" dirty="0" smtClean="0"/>
              <a:t>El Utilitarismo sostiene que la felicidad es el único valor que es un fin en sí mismo y que a partir de allí cualquier medida legal o política , cualquier acción humana seráconsiderada justa o buena.</a:t>
            </a:r>
          </a:p>
          <a:p>
            <a:pPr algn="just"/>
            <a:r>
              <a:rPr lang="es-ES_tradnl" dirty="0" smtClean="0"/>
              <a:t> Es individualista y cada individuo cuenta igual.</a:t>
            </a:r>
          </a:p>
          <a:p>
            <a:pPr algn="just"/>
            <a:r>
              <a:rPr lang="es-ES_tradnl" dirty="0" smtClean="0"/>
              <a:t>Se convirtió en instrumento para reivindicar el sufragio universal a todas las clases sociales</a:t>
            </a:r>
            <a:r>
              <a:rPr lang="en-US" dirty="0" smtClean="0"/>
              <a:t>. </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Excepto los niños y las mujeres </a:t>
            </a:r>
            <a:endParaRPr lang="es-ES_tradnl" dirty="0"/>
          </a:p>
        </p:txBody>
      </p:sp>
      <p:pic>
        <p:nvPicPr>
          <p:cNvPr id="4" name="Content Placeholder 3" descr="images-40.jpeg"/>
          <p:cNvPicPr>
            <a:picLocks noGrp="1" noChangeAspect="1"/>
          </p:cNvPicPr>
          <p:nvPr>
            <p:ph idx="1"/>
          </p:nvPr>
        </p:nvPicPr>
        <p:blipFill>
          <a:blip r:embed="rId2"/>
          <a:stretch>
            <a:fillRect/>
          </a:stretch>
        </p:blipFill>
        <p:spPr>
          <a:xfrm>
            <a:off x="685800" y="4114799"/>
            <a:ext cx="3606800" cy="2008981"/>
          </a:xfrm>
        </p:spPr>
      </p:pic>
      <p:sp>
        <p:nvSpPr>
          <p:cNvPr id="5" name="TextBox 4"/>
          <p:cNvSpPr txBox="1"/>
          <p:nvPr/>
        </p:nvSpPr>
        <p:spPr>
          <a:xfrm>
            <a:off x="5029200" y="4343400"/>
            <a:ext cx="3276600" cy="1569660"/>
          </a:xfrm>
          <a:prstGeom prst="rect">
            <a:avLst/>
          </a:prstGeom>
          <a:noFill/>
        </p:spPr>
        <p:txBody>
          <a:bodyPr wrap="square" rtlCol="0">
            <a:spAutoFit/>
          </a:bodyPr>
          <a:lstStyle/>
          <a:p>
            <a:pPr algn="just"/>
            <a:r>
              <a:rPr lang="es-ES_tradnl" sz="2400" dirty="0" smtClean="0"/>
              <a:t>Todos los niños hasta una cierta edad están incluidos en los intereses de sus padres</a:t>
            </a:r>
            <a:endParaRPr lang="es-ES_tradnl" sz="2400" dirty="0"/>
          </a:p>
        </p:txBody>
      </p:sp>
      <p:pic>
        <p:nvPicPr>
          <p:cNvPr id="7" name="Picture 6" descr="images-41.jpeg"/>
          <p:cNvPicPr>
            <a:picLocks noChangeAspect="1"/>
          </p:cNvPicPr>
          <p:nvPr/>
        </p:nvPicPr>
        <p:blipFill>
          <a:blip r:embed="rId3"/>
          <a:stretch>
            <a:fillRect/>
          </a:stretch>
        </p:blipFill>
        <p:spPr>
          <a:xfrm>
            <a:off x="685800" y="1625599"/>
            <a:ext cx="3606800" cy="2260601"/>
          </a:xfrm>
          <a:prstGeom prst="rect">
            <a:avLst/>
          </a:prstGeom>
        </p:spPr>
      </p:pic>
      <p:sp>
        <p:nvSpPr>
          <p:cNvPr id="8" name="TextBox 7"/>
          <p:cNvSpPr txBox="1"/>
          <p:nvPr/>
        </p:nvSpPr>
        <p:spPr>
          <a:xfrm>
            <a:off x="5029200" y="1828800"/>
            <a:ext cx="3276600" cy="1569660"/>
          </a:xfrm>
          <a:prstGeom prst="rect">
            <a:avLst/>
          </a:prstGeom>
          <a:noFill/>
        </p:spPr>
        <p:txBody>
          <a:bodyPr wrap="square" rtlCol="0">
            <a:spAutoFit/>
          </a:bodyPr>
          <a:lstStyle/>
          <a:p>
            <a:pPr algn="just"/>
            <a:r>
              <a:rPr lang="es-ES_tradnl" sz="2400" dirty="0" smtClean="0"/>
              <a:t>Los intereses de casi todas  las mujeres están incluidos en los de sus padres o sus esposos.</a:t>
            </a:r>
            <a:endParaRPr lang="es-ES_tradnl"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i="1" dirty="0" smtClean="0"/>
              <a:t>La demanda de la mitad de la raza humana</a:t>
            </a:r>
            <a:endParaRPr lang="es-ES_tradnl" i="1" dirty="0"/>
          </a:p>
        </p:txBody>
      </p:sp>
      <p:sp>
        <p:nvSpPr>
          <p:cNvPr id="3" name="Content Placeholder 2"/>
          <p:cNvSpPr>
            <a:spLocks noGrp="1"/>
          </p:cNvSpPr>
          <p:nvPr>
            <p:ph idx="1"/>
          </p:nvPr>
        </p:nvSpPr>
        <p:spPr/>
        <p:txBody>
          <a:bodyPr/>
          <a:lstStyle/>
          <a:p>
            <a:pPr algn="just">
              <a:buNone/>
            </a:pPr>
            <a:endParaRPr lang="es-ES_tradnl" dirty="0"/>
          </a:p>
        </p:txBody>
      </p:sp>
      <p:pic>
        <p:nvPicPr>
          <p:cNvPr id="4" name="Picture 3" descr="LA-DEMANDA-DE-LA-MITAD-DE-LA-RAZA-HUMANA-LAS-MUJERES--i0n28976.jpg"/>
          <p:cNvPicPr>
            <a:picLocks noChangeAspect="1"/>
          </p:cNvPicPr>
          <p:nvPr/>
        </p:nvPicPr>
        <p:blipFill>
          <a:blip r:embed="rId2"/>
          <a:stretch>
            <a:fillRect/>
          </a:stretch>
        </p:blipFill>
        <p:spPr>
          <a:xfrm>
            <a:off x="1092200" y="2438400"/>
            <a:ext cx="2184400" cy="3058160"/>
          </a:xfrm>
          <a:prstGeom prst="rect">
            <a:avLst/>
          </a:prstGeom>
        </p:spPr>
      </p:pic>
      <p:sp>
        <p:nvSpPr>
          <p:cNvPr id="5" name="TextBox 4"/>
          <p:cNvSpPr txBox="1"/>
          <p:nvPr/>
        </p:nvSpPr>
        <p:spPr>
          <a:xfrm>
            <a:off x="4724400" y="2209800"/>
            <a:ext cx="3581400" cy="3785652"/>
          </a:xfrm>
          <a:prstGeom prst="rect">
            <a:avLst/>
          </a:prstGeom>
          <a:noFill/>
        </p:spPr>
        <p:txBody>
          <a:bodyPr wrap="square" rtlCol="0">
            <a:spAutoFit/>
          </a:bodyPr>
          <a:lstStyle/>
          <a:p>
            <a:pPr algn="just"/>
            <a:r>
              <a:rPr lang="en-US" sz="2400" dirty="0" smtClean="0"/>
              <a:t>William Thompson, Anna Wheeler., </a:t>
            </a:r>
            <a:r>
              <a:rPr lang="es-ES_tradnl" sz="2400" i="1" dirty="0" smtClean="0"/>
              <a:t>La demanda de la mitad de la raza humana, las mujeres contra la pretensión de la otra mitad, los hombres, de mantenerlas en la esclavitud política y, en consecuencia, civil y doméstica</a:t>
            </a:r>
            <a:endParaRPr lang="en-US" sz="2400" dirty="0"/>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_tradnl" i="1" dirty="0" smtClean="0"/>
              <a:t>Reivindicación de los derechos de la mujer</a:t>
            </a:r>
            <a:endParaRPr lang="en-US" i="1" dirty="0"/>
          </a:p>
        </p:txBody>
      </p:sp>
      <p:sp>
        <p:nvSpPr>
          <p:cNvPr id="3" name="Content Placeholder 2"/>
          <p:cNvSpPr>
            <a:spLocks noGrp="1"/>
          </p:cNvSpPr>
          <p:nvPr>
            <p:ph idx="1"/>
          </p:nvPr>
        </p:nvSpPr>
        <p:spPr/>
        <p:txBody>
          <a:bodyPr/>
          <a:lstStyle/>
          <a:p>
            <a:r>
              <a:rPr lang="es-ES_tradnl" dirty="0" smtClean="0"/>
              <a:t>Pionera del movimiento reivindicativo en favor de los derechos de la mujer (el Feminismo como tal no existía a finales del S. XVIII), </a:t>
            </a:r>
          </a:p>
          <a:p>
            <a:endParaRPr lang="en-US" dirty="0"/>
          </a:p>
        </p:txBody>
      </p:sp>
      <p:pic>
        <p:nvPicPr>
          <p:cNvPr id="4" name="Picture 3" descr="images.jpeg"/>
          <p:cNvPicPr>
            <a:picLocks noChangeAspect="1"/>
          </p:cNvPicPr>
          <p:nvPr/>
        </p:nvPicPr>
        <p:blipFill>
          <a:blip r:embed="rId2"/>
          <a:stretch>
            <a:fillRect/>
          </a:stretch>
        </p:blipFill>
        <p:spPr>
          <a:xfrm>
            <a:off x="2362200" y="3409949"/>
            <a:ext cx="4210050" cy="273125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i="1" dirty="0"/>
              <a:t>Declaración de Séneca</a:t>
            </a:r>
            <a:r>
              <a:rPr lang="en-US" i="1" dirty="0" smtClean="0"/>
              <a:t>Falls</a:t>
            </a:r>
            <a:endParaRPr lang="en-US" dirty="0"/>
          </a:p>
        </p:txBody>
      </p:sp>
      <p:pic>
        <p:nvPicPr>
          <p:cNvPr id="4" name="Content Placeholder 3" descr="Unknown-5"/>
          <p:cNvPicPr>
            <a:picLocks noGrp="1" noChangeAspect="1"/>
          </p:cNvPicPr>
          <p:nvPr>
            <p:ph idx="1"/>
          </p:nvPr>
        </p:nvPicPr>
        <p:blipFill>
          <a:blip r:embed="rId2"/>
          <a:stretch>
            <a:fillRect/>
          </a:stretch>
        </p:blipFill>
        <p:spPr>
          <a:xfrm>
            <a:off x="674913" y="2514600"/>
            <a:ext cx="3624943" cy="2819400"/>
          </a:xfrm>
        </p:spPr>
      </p:pic>
      <p:sp>
        <p:nvSpPr>
          <p:cNvPr id="5" name="TextBox 4"/>
          <p:cNvSpPr txBox="1"/>
          <p:nvPr/>
        </p:nvSpPr>
        <p:spPr>
          <a:xfrm>
            <a:off x="4876800" y="1981200"/>
            <a:ext cx="3505200" cy="4154983"/>
          </a:xfrm>
          <a:prstGeom prst="rect">
            <a:avLst/>
          </a:prstGeom>
          <a:noFill/>
        </p:spPr>
        <p:txBody>
          <a:bodyPr wrap="square" rtlCol="0">
            <a:spAutoFit/>
          </a:bodyPr>
          <a:lstStyle/>
          <a:p>
            <a:pPr algn="just"/>
            <a:r>
              <a:rPr lang="es-ES_tradnl" sz="2400" dirty="0" smtClean="0"/>
              <a:t>Que todas las leyes que impidan que la mujer ocupe en la sociedad la posición que su conciencia le dicte, o que la sitúen en una posición inferior a la del hombre, son contrarias al gran precepto de la naturaleza y, por lo tanto, no tienen ni fuerza ni autoridad.</a:t>
            </a:r>
            <a:endParaRPr lang="es-ES_tradnl"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Harriet </a:t>
            </a:r>
            <a:r>
              <a:rPr lang="en-US" dirty="0"/>
              <a:t>T</a:t>
            </a:r>
            <a:r>
              <a:rPr lang="en-US" dirty="0" smtClean="0"/>
              <a:t>aylor</a:t>
            </a:r>
            <a:endParaRPr lang="en-US" dirty="0"/>
          </a:p>
        </p:txBody>
      </p:sp>
      <p:pic>
        <p:nvPicPr>
          <p:cNvPr id="7" name="Content Placeholder 6" descr="images-1.jpeg"/>
          <p:cNvPicPr>
            <a:picLocks noGrp="1" noChangeAspect="1"/>
          </p:cNvPicPr>
          <p:nvPr>
            <p:ph idx="1"/>
          </p:nvPr>
        </p:nvPicPr>
        <p:blipFill>
          <a:blip r:embed="rId2"/>
          <a:stretch>
            <a:fillRect/>
          </a:stretch>
        </p:blipFill>
        <p:spPr>
          <a:xfrm>
            <a:off x="1219200" y="2057400"/>
            <a:ext cx="2501900" cy="3238500"/>
          </a:xfrm>
        </p:spPr>
      </p:pic>
      <p:sp>
        <p:nvSpPr>
          <p:cNvPr id="8" name="TextBox 7"/>
          <p:cNvSpPr txBox="1"/>
          <p:nvPr/>
        </p:nvSpPr>
        <p:spPr>
          <a:xfrm>
            <a:off x="4648200" y="2057400"/>
            <a:ext cx="3657600" cy="3046988"/>
          </a:xfrm>
          <a:prstGeom prst="rect">
            <a:avLst/>
          </a:prstGeom>
          <a:noFill/>
        </p:spPr>
        <p:txBody>
          <a:bodyPr wrap="square" rtlCol="0">
            <a:spAutoFit/>
          </a:bodyPr>
          <a:lstStyle/>
          <a:p>
            <a:pPr algn="just"/>
            <a:r>
              <a:rPr lang="es-ES_tradnl" sz="2400" dirty="0" smtClean="0"/>
              <a:t>La influencia más importante en el feminismo del autor  sería la de Harriet Taylor Intelectual socialista, con quien compartió su vida y a quien reconocería  como coautora de varias de sus obras.</a:t>
            </a:r>
            <a:endParaRPr lang="es-ES_tradnl" sz="2400"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1157</TotalTime>
  <Words>1278</Words>
  <Application>Microsoft Macintosh PowerPoint</Application>
  <PresentationFormat>Presentación en pantalla (4:3)</PresentationFormat>
  <Paragraphs>114</Paragraphs>
  <Slides>38</Slides>
  <Notes>0</Notes>
  <HiddenSlides>1</HiddenSlides>
  <MMClips>0</MMClips>
  <ScaleCrop>false</ScaleCrop>
  <HeadingPairs>
    <vt:vector size="4" baseType="variant">
      <vt:variant>
        <vt:lpstr>Tema</vt:lpstr>
      </vt:variant>
      <vt:variant>
        <vt:i4>1</vt:i4>
      </vt:variant>
      <vt:variant>
        <vt:lpstr>Títulos de diapositiva</vt:lpstr>
      </vt:variant>
      <vt:variant>
        <vt:i4>38</vt:i4>
      </vt:variant>
    </vt:vector>
  </HeadingPairs>
  <TitlesOfParts>
    <vt:vector size="39" baseType="lpstr">
      <vt:lpstr>Tema de Office</vt:lpstr>
      <vt:lpstr>“LA SUJECIÓN DE LA MUJER  un ensayo para la lucha política”</vt:lpstr>
      <vt:lpstr>Objetivo. Explicar el ensayo de “La sujeción de la mujer” de Jhon S. Mill y su influencia en el feminismo.  </vt:lpstr>
      <vt:lpstr>James Mill, </vt:lpstr>
      <vt:lpstr>Utilitarismo</vt:lpstr>
      <vt:lpstr>Excepto los niños y las mujeres </vt:lpstr>
      <vt:lpstr>La demanda de la mitad de la raza humana</vt:lpstr>
      <vt:lpstr>Reivindicación de los derechos de la mujer</vt:lpstr>
      <vt:lpstr>Declaración de SénecaFalls</vt:lpstr>
      <vt:lpstr>Harriet Taylor</vt:lpstr>
      <vt:lpstr>Harriet Brown</vt:lpstr>
      <vt:lpstr>Desafíos del feminismo del siglo XIX</vt:lpstr>
      <vt:lpstr>La sujeción de la mujer en corpus teórico milleano</vt:lpstr>
      <vt:lpstr>The subjection of women</vt:lpstr>
      <vt:lpstr>La lucha contra el prejuicio </vt:lpstr>
      <vt:lpstr>Patriarcado</vt:lpstr>
      <vt:lpstr>Diapositiva 16</vt:lpstr>
      <vt:lpstr>Diapositiva 17</vt:lpstr>
      <vt:lpstr>Dificultades a las que se enfrenta el filósofo</vt:lpstr>
      <vt:lpstr> </vt:lpstr>
      <vt:lpstr>¿Qué tiene de diferente esta dominación?</vt:lpstr>
      <vt:lpstr>La educación </vt:lpstr>
      <vt:lpstr>La ideología de la naturaleza diferente y complementaria de los sexos</vt:lpstr>
      <vt:lpstr>Desmantelar el patriarcado</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vector>
  </TitlesOfParts>
  <Company>ITESM-PE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sujeción de la mujer un ensayo para la lucha política</dc:title>
  <dc:creator>Carla Langle Monzalvo</dc:creator>
  <cp:lastModifiedBy>Toshiba</cp:lastModifiedBy>
  <cp:revision>103</cp:revision>
  <dcterms:created xsi:type="dcterms:W3CDTF">2011-02-15T14:20:09Z</dcterms:created>
  <dcterms:modified xsi:type="dcterms:W3CDTF">2011-02-17T17:39:07Z</dcterms:modified>
</cp:coreProperties>
</file>